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DM Sans Bold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Poppins Bold" panose="020B0604020202020204" charset="0"/>
      <p:regular r:id="rId25"/>
    </p:embeddedFont>
    <p:embeddedFont>
      <p:font typeface="Poppins Medium" panose="00000600000000000000" pitchFamily="2" charset="0"/>
      <p:regular r:id="rId26"/>
    </p:embeddedFont>
    <p:embeddedFont>
      <p:font typeface="Poppins Medium Bold" panose="020B0604020202020204" charset="0"/>
      <p:regular r:id="rId27"/>
    </p:embeddedFont>
    <p:embeddedFont>
      <p:font typeface="Times New Roman Semi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9033" y="4839209"/>
            <a:ext cx="13449935" cy="227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9"/>
              </a:lnSpc>
            </a:pPr>
            <a:r>
              <a:rPr lang="en-US" sz="9999" b="1">
                <a:solidFill>
                  <a:srgbClr val="29292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Ardumine</a:t>
            </a:r>
          </a:p>
          <a:p>
            <a:pPr algn="l">
              <a:lnSpc>
                <a:spcPts val="8599"/>
              </a:lnSpc>
            </a:pPr>
            <a:endParaRPr lang="en-US" sz="9999" b="1">
              <a:solidFill>
                <a:srgbClr val="29292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493371" y="0"/>
            <a:ext cx="11301259" cy="4040200"/>
          </a:xfrm>
          <a:custGeom>
            <a:avLst/>
            <a:gdLst/>
            <a:ahLst/>
            <a:cxnLst/>
            <a:rect l="l" t="t" r="r" b="b"/>
            <a:pathLst>
              <a:path w="11301259" h="4040200">
                <a:moveTo>
                  <a:pt x="0" y="0"/>
                </a:moveTo>
                <a:lnTo>
                  <a:pt x="11301258" y="0"/>
                </a:lnTo>
                <a:lnTo>
                  <a:pt x="11301258" y="4040200"/>
                </a:lnTo>
                <a:lnTo>
                  <a:pt x="0" y="404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83928" y="6208887"/>
            <a:ext cx="10720144" cy="17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 b="1" dirty="0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Arduino Powered Bomb and Landmine Detector and Diffuser</a:t>
            </a:r>
          </a:p>
          <a:p>
            <a:pPr algn="l">
              <a:lnSpc>
                <a:spcPts val="4688"/>
              </a:lnSpc>
              <a:spcBef>
                <a:spcPct val="0"/>
              </a:spcBef>
            </a:pPr>
            <a:endParaRPr lang="en-US" sz="2448" b="1" dirty="0">
              <a:solidFill>
                <a:srgbClr val="2929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17514" y="8586701"/>
            <a:ext cx="6770486" cy="170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434" b="1" dirty="0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GUIDE </a:t>
            </a:r>
          </a:p>
          <a:p>
            <a:pPr algn="l">
              <a:lnSpc>
                <a:spcPts val="3407"/>
              </a:lnSpc>
            </a:pPr>
            <a:r>
              <a:rPr lang="en-US" sz="2434" b="1" dirty="0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 Mohammed Aneesh, B.E., </a:t>
            </a:r>
            <a:r>
              <a:rPr lang="en-US" sz="2434" b="1" dirty="0" err="1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M.Tech</a:t>
            </a:r>
            <a:r>
              <a:rPr lang="en-US" sz="2434" b="1" dirty="0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., Ph.D., Assistant Professor, Department of ECE</a:t>
            </a:r>
          </a:p>
          <a:p>
            <a:pPr algn="l">
              <a:lnSpc>
                <a:spcPts val="3407"/>
              </a:lnSpc>
              <a:spcBef>
                <a:spcPct val="0"/>
              </a:spcBef>
            </a:pPr>
            <a:endParaRPr lang="en-US" sz="2434" b="1" dirty="0">
              <a:solidFill>
                <a:srgbClr val="2929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586701"/>
            <a:ext cx="4998244" cy="8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434" b="1" dirty="0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</a:t>
            </a:r>
          </a:p>
          <a:p>
            <a:pPr algn="l">
              <a:lnSpc>
                <a:spcPts val="3407"/>
              </a:lnSpc>
            </a:pPr>
            <a:r>
              <a:rPr lang="en-US" sz="2434" b="1" dirty="0" err="1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K.Yogitha</a:t>
            </a:r>
            <a:endParaRPr lang="en-US" sz="2434" b="1" dirty="0">
              <a:solidFill>
                <a:srgbClr val="29292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877" y="1895002"/>
            <a:ext cx="7662816" cy="4573929"/>
          </a:xfrm>
          <a:custGeom>
            <a:avLst/>
            <a:gdLst/>
            <a:ahLst/>
            <a:cxnLst/>
            <a:rect l="l" t="t" r="r" b="b"/>
            <a:pathLst>
              <a:path w="7662816" h="4573929">
                <a:moveTo>
                  <a:pt x="0" y="0"/>
                </a:moveTo>
                <a:lnTo>
                  <a:pt x="7662815" y="0"/>
                </a:lnTo>
                <a:lnTo>
                  <a:pt x="7662815" y="4573929"/>
                </a:lnTo>
                <a:lnTo>
                  <a:pt x="0" y="457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7692" y="2279434"/>
            <a:ext cx="9434671" cy="5905405"/>
          </a:xfrm>
          <a:custGeom>
            <a:avLst/>
            <a:gdLst/>
            <a:ahLst/>
            <a:cxnLst/>
            <a:rect l="l" t="t" r="r" b="b"/>
            <a:pathLst>
              <a:path w="9434671" h="5905405">
                <a:moveTo>
                  <a:pt x="0" y="0"/>
                </a:moveTo>
                <a:lnTo>
                  <a:pt x="9434671" y="0"/>
                </a:lnTo>
                <a:lnTo>
                  <a:pt x="9434671" y="5905405"/>
                </a:lnTo>
                <a:lnTo>
                  <a:pt x="0" y="590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6285" y="548369"/>
            <a:ext cx="13533898" cy="101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6"/>
              </a:lnSpc>
            </a:pPr>
            <a:r>
              <a:rPr lang="en-US" sz="7596" b="1" spc="151">
                <a:solidFill>
                  <a:srgbClr val="8602AB"/>
                </a:solidFill>
                <a:latin typeface="Poppins Bold"/>
                <a:ea typeface="Poppins Bold"/>
                <a:cs typeface="Poppins Bold"/>
                <a:sym typeface="Poppins Bold"/>
              </a:rPr>
              <a:t>BLOCK DIAGRAM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21675" y="8146739"/>
            <a:ext cx="2368987" cy="3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334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Mobility Control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70182" y="8146739"/>
            <a:ext cx="2113359" cy="79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4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IOT Functions</a:t>
            </a:r>
          </a:p>
          <a:p>
            <a:pPr algn="ctr">
              <a:lnSpc>
                <a:spcPts val="3267"/>
              </a:lnSpc>
              <a:spcBef>
                <a:spcPct val="0"/>
              </a:spcBef>
            </a:pPr>
            <a:endParaRPr lang="en-US" sz="2334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5127" y="2405614"/>
            <a:ext cx="6655745" cy="4997540"/>
          </a:xfrm>
          <a:custGeom>
            <a:avLst/>
            <a:gdLst/>
            <a:ahLst/>
            <a:cxnLst/>
            <a:rect l="l" t="t" r="r" b="b"/>
            <a:pathLst>
              <a:path w="6655745" h="4997540">
                <a:moveTo>
                  <a:pt x="0" y="0"/>
                </a:moveTo>
                <a:lnTo>
                  <a:pt x="6655745" y="0"/>
                </a:lnTo>
                <a:lnTo>
                  <a:pt x="6655745" y="4997539"/>
                </a:lnTo>
                <a:lnTo>
                  <a:pt x="0" y="499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27324" y="1660593"/>
            <a:ext cx="8099604" cy="6081677"/>
          </a:xfrm>
          <a:custGeom>
            <a:avLst/>
            <a:gdLst/>
            <a:ahLst/>
            <a:cxnLst/>
            <a:rect l="l" t="t" r="r" b="b"/>
            <a:pathLst>
              <a:path w="8099604" h="6081677">
                <a:moveTo>
                  <a:pt x="0" y="0"/>
                </a:moveTo>
                <a:lnTo>
                  <a:pt x="8099603" y="0"/>
                </a:lnTo>
                <a:lnTo>
                  <a:pt x="8099603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9586" y="361809"/>
            <a:ext cx="6808827" cy="9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6"/>
              </a:lnSpc>
              <a:spcBef>
                <a:spcPct val="0"/>
              </a:spcBef>
            </a:pPr>
            <a:r>
              <a:rPr lang="en-US" sz="5561">
                <a:solidFill>
                  <a:srgbClr val="BF0879"/>
                </a:solidFill>
                <a:latin typeface="Poppins Bold"/>
                <a:ea typeface="Poppins Bold"/>
                <a:cs typeface="Poppins Bold"/>
                <a:sym typeface="Poppins Bold"/>
              </a:rPr>
              <a:t>CIRCUIT DIAGRAM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06146" y="8553757"/>
            <a:ext cx="2666881" cy="41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Software Control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29118" y="8553757"/>
            <a:ext cx="2962989" cy="41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Movement Control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1285"/>
            <a:ext cx="17465783" cy="103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8"/>
              </a:lnSpc>
            </a:pPr>
            <a:endParaRPr/>
          </a:p>
          <a:p>
            <a:pPr algn="l">
              <a:lnSpc>
                <a:spcPts val="7713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•High risk for bomb disposal personnel</a:t>
            </a:r>
          </a:p>
          <a:p>
            <a:pPr algn="l">
              <a:lnSpc>
                <a:spcPts val="7757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•Frequent injuries and fatalities during bomb defusal operations</a:t>
            </a:r>
          </a:p>
          <a:p>
            <a:pPr algn="l">
              <a:lnSpc>
                <a:spcPts val="7845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•Limited protection for bomb disposal squads</a:t>
            </a:r>
          </a:p>
          <a:p>
            <a:pPr algn="l">
              <a:lnSpc>
                <a:spcPts val="7845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•Manual bomb detection and disposal</a:t>
            </a:r>
          </a:p>
          <a:p>
            <a:pPr algn="l">
              <a:lnSpc>
                <a:spcPts val="7845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•Use of handheld tools and equipment</a:t>
            </a:r>
          </a:p>
          <a:p>
            <a:pPr algn="l">
              <a:lnSpc>
                <a:spcPts val="7845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•Direct exposure to potential explosions and hazardous materials</a:t>
            </a:r>
          </a:p>
          <a:p>
            <a:pPr algn="l">
              <a:lnSpc>
                <a:spcPts val="7845"/>
              </a:lnSpc>
            </a:pPr>
            <a:r>
              <a:rPr lang="en-US" sz="4407">
                <a:solidFill>
                  <a:srgbClr val="02050E"/>
                </a:solidFill>
                <a:latin typeface="Open Sauce"/>
                <a:ea typeface="Open Sauce"/>
                <a:cs typeface="Open Sauce"/>
                <a:sym typeface="Open Sauce"/>
              </a:rPr>
              <a:t>•Dependence on human expertise and presence on-site</a:t>
            </a:r>
          </a:p>
          <a:p>
            <a:pPr algn="l">
              <a:lnSpc>
                <a:spcPts val="6170"/>
              </a:lnSpc>
            </a:pPr>
            <a:endParaRPr lang="en-US" sz="4407">
              <a:solidFill>
                <a:srgbClr val="02050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6798"/>
              </a:lnSpc>
            </a:pPr>
            <a:endParaRPr lang="en-US" sz="4407">
              <a:solidFill>
                <a:srgbClr val="02050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41056" y="40093"/>
            <a:ext cx="10205889" cy="140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  <a:spcBef>
                <a:spcPct val="0"/>
              </a:spcBef>
            </a:pPr>
            <a:r>
              <a:rPr lang="en-US" sz="8200">
                <a:solidFill>
                  <a:srgbClr val="D65200"/>
                </a:solidFill>
                <a:latin typeface="Poppins Bold"/>
                <a:ea typeface="Poppins Bold"/>
                <a:cs typeface="Poppins Bold"/>
                <a:sym typeface="Poppins Bold"/>
              </a:rPr>
              <a:t>EXSISTING SYSTEM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5388" y="142875"/>
            <a:ext cx="14605230" cy="102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00"/>
              </a:lnSpc>
            </a:pPr>
            <a:r>
              <a:rPr lang="en-US" sz="7700" b="1">
                <a:solidFill>
                  <a:srgbClr val="D652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5521" y="1351511"/>
            <a:ext cx="16856958" cy="893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Additional Sensors: Installation of a gas sensor for detecting chemical gases   in the air</a:t>
            </a:r>
          </a:p>
          <a:p>
            <a:pPr algn="l">
              <a:lnSpc>
                <a:spcPts val="1880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Enhanced Surveillance: Camera for comprehensive monitoring of surroundings</a:t>
            </a:r>
          </a:p>
          <a:p>
            <a:pPr algn="l">
              <a:lnSpc>
                <a:spcPts val="1880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Multi-Detection Capabilities: Sensors for detecting landmines, bombs, and chemical content</a:t>
            </a:r>
          </a:p>
          <a:p>
            <a:pPr algn="l">
              <a:lnSpc>
                <a:spcPts val="1880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Safety: Minimise risk to human life by automating hazardous tasks</a:t>
            </a:r>
          </a:p>
          <a:p>
            <a:pPr algn="l">
              <a:lnSpc>
                <a:spcPts val="1880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Provides real-time data and visual feedback to operators </a:t>
            </a:r>
          </a:p>
          <a:p>
            <a:pPr algn="l">
              <a:lnSpc>
                <a:spcPts val="1716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Robotic gripper Functionality: Gripper used to disconnect bomb wirings Controlled remotely via a controller </a:t>
            </a:r>
          </a:p>
          <a:p>
            <a:pPr algn="l">
              <a:lnSpc>
                <a:spcPts val="1716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GPS Integration: GPS system to identify exact location of bombs or landmines Sends coordinates to the controlling device for precise localization</a:t>
            </a:r>
          </a:p>
          <a:p>
            <a:pPr algn="l">
              <a:lnSpc>
                <a:spcPts val="4715"/>
              </a:lnSpc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4715"/>
              </a:lnSpc>
              <a:spcBef>
                <a:spcPct val="0"/>
              </a:spcBef>
            </a:pPr>
            <a:endParaRPr lang="en-US" sz="33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9868" y="145378"/>
            <a:ext cx="1474226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>
                <a:solidFill>
                  <a:srgbClr val="D69026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721090"/>
            <a:ext cx="787347" cy="787347"/>
            <a:chOff x="0" y="0"/>
            <a:chExt cx="428625" cy="4286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375031" y="0"/>
                  </a:moveTo>
                  <a:cubicBezTo>
                    <a:pt x="367665" y="0"/>
                    <a:pt x="361696" y="6096"/>
                    <a:pt x="361696" y="13335"/>
                  </a:cubicBezTo>
                  <a:lnTo>
                    <a:pt x="361696" y="40132"/>
                  </a:lnTo>
                  <a:lnTo>
                    <a:pt x="334899" y="40132"/>
                  </a:lnTo>
                  <a:cubicBezTo>
                    <a:pt x="327533" y="40132"/>
                    <a:pt x="321564" y="46228"/>
                    <a:pt x="321564" y="53594"/>
                  </a:cubicBezTo>
                  <a:cubicBezTo>
                    <a:pt x="321564" y="60960"/>
                    <a:pt x="327533" y="66929"/>
                    <a:pt x="334899" y="66929"/>
                  </a:cubicBezTo>
                  <a:lnTo>
                    <a:pt x="361696" y="66929"/>
                  </a:lnTo>
                  <a:lnTo>
                    <a:pt x="361696" y="93726"/>
                  </a:lnTo>
                  <a:cubicBezTo>
                    <a:pt x="361696" y="101092"/>
                    <a:pt x="367665" y="107188"/>
                    <a:pt x="375031" y="107188"/>
                  </a:cubicBezTo>
                  <a:cubicBezTo>
                    <a:pt x="382397" y="107188"/>
                    <a:pt x="388366" y="101092"/>
                    <a:pt x="388366" y="93726"/>
                  </a:cubicBezTo>
                  <a:lnTo>
                    <a:pt x="388366" y="66929"/>
                  </a:lnTo>
                  <a:lnTo>
                    <a:pt x="415290" y="66929"/>
                  </a:lnTo>
                  <a:cubicBezTo>
                    <a:pt x="422656" y="66929"/>
                    <a:pt x="428625" y="60833"/>
                    <a:pt x="428625" y="53594"/>
                  </a:cubicBezTo>
                  <a:cubicBezTo>
                    <a:pt x="428625" y="46355"/>
                    <a:pt x="422656" y="40132"/>
                    <a:pt x="415290" y="40132"/>
                  </a:cubicBezTo>
                  <a:lnTo>
                    <a:pt x="388493" y="40132"/>
                  </a:lnTo>
                  <a:lnTo>
                    <a:pt x="388493" y="13335"/>
                  </a:lnTo>
                  <a:cubicBezTo>
                    <a:pt x="388493" y="6096"/>
                    <a:pt x="382397" y="0"/>
                    <a:pt x="375031" y="0"/>
                  </a:cubicBezTo>
                  <a:close/>
                  <a:moveTo>
                    <a:pt x="167386" y="133985"/>
                  </a:moveTo>
                  <a:cubicBezTo>
                    <a:pt x="104521" y="133985"/>
                    <a:pt x="53594" y="184912"/>
                    <a:pt x="53594" y="247777"/>
                  </a:cubicBezTo>
                  <a:lnTo>
                    <a:pt x="53594" y="254508"/>
                  </a:lnTo>
                  <a:cubicBezTo>
                    <a:pt x="53594" y="261874"/>
                    <a:pt x="59563" y="267970"/>
                    <a:pt x="66929" y="267970"/>
                  </a:cubicBezTo>
                  <a:cubicBezTo>
                    <a:pt x="74295" y="267970"/>
                    <a:pt x="80264" y="261874"/>
                    <a:pt x="80264" y="254508"/>
                  </a:cubicBezTo>
                  <a:lnTo>
                    <a:pt x="80264" y="247777"/>
                  </a:lnTo>
                  <a:cubicBezTo>
                    <a:pt x="80264" y="199771"/>
                    <a:pt x="119253" y="160655"/>
                    <a:pt x="167386" y="160655"/>
                  </a:cubicBezTo>
                  <a:lnTo>
                    <a:pt x="174117" y="160655"/>
                  </a:lnTo>
                  <a:cubicBezTo>
                    <a:pt x="181483" y="160655"/>
                    <a:pt x="187452" y="154686"/>
                    <a:pt x="187452" y="147320"/>
                  </a:cubicBezTo>
                  <a:cubicBezTo>
                    <a:pt x="187452" y="139954"/>
                    <a:pt x="181483" y="133985"/>
                    <a:pt x="174117" y="133985"/>
                  </a:cubicBezTo>
                  <a:close/>
                  <a:moveTo>
                    <a:pt x="254508" y="107188"/>
                  </a:moveTo>
                  <a:lnTo>
                    <a:pt x="321437" y="174117"/>
                  </a:lnTo>
                  <a:lnTo>
                    <a:pt x="319024" y="176403"/>
                  </a:lnTo>
                  <a:cubicBezTo>
                    <a:pt x="311658" y="183769"/>
                    <a:pt x="309245" y="194691"/>
                    <a:pt x="312801" y="204470"/>
                  </a:cubicBezTo>
                  <a:cubicBezTo>
                    <a:pt x="318389" y="220091"/>
                    <a:pt x="321564" y="236855"/>
                    <a:pt x="321564" y="254381"/>
                  </a:cubicBezTo>
                  <a:cubicBezTo>
                    <a:pt x="321564" y="335788"/>
                    <a:pt x="255651" y="401701"/>
                    <a:pt x="174244" y="401701"/>
                  </a:cubicBezTo>
                  <a:cubicBezTo>
                    <a:pt x="92837" y="401701"/>
                    <a:pt x="26924" y="335661"/>
                    <a:pt x="26924" y="254381"/>
                  </a:cubicBezTo>
                  <a:cubicBezTo>
                    <a:pt x="26924" y="173101"/>
                    <a:pt x="92710" y="107188"/>
                    <a:pt x="174117" y="107188"/>
                  </a:cubicBezTo>
                  <a:cubicBezTo>
                    <a:pt x="191643" y="107188"/>
                    <a:pt x="208534" y="110236"/>
                    <a:pt x="224028" y="115824"/>
                  </a:cubicBezTo>
                  <a:cubicBezTo>
                    <a:pt x="226949" y="116840"/>
                    <a:pt x="230124" y="117475"/>
                    <a:pt x="233172" y="117475"/>
                  </a:cubicBezTo>
                  <a:cubicBezTo>
                    <a:pt x="240157" y="117475"/>
                    <a:pt x="247015" y="114681"/>
                    <a:pt x="252095" y="109601"/>
                  </a:cubicBezTo>
                  <a:lnTo>
                    <a:pt x="254508" y="107188"/>
                  </a:lnTo>
                  <a:close/>
                  <a:moveTo>
                    <a:pt x="174117" y="80391"/>
                  </a:moveTo>
                  <a:cubicBezTo>
                    <a:pt x="77978" y="80391"/>
                    <a:pt x="0" y="158242"/>
                    <a:pt x="0" y="254508"/>
                  </a:cubicBezTo>
                  <a:cubicBezTo>
                    <a:pt x="0" y="348869"/>
                    <a:pt x="74930" y="425704"/>
                    <a:pt x="168529" y="428625"/>
                  </a:cubicBezTo>
                  <a:lnTo>
                    <a:pt x="179705" y="428625"/>
                  </a:lnTo>
                  <a:cubicBezTo>
                    <a:pt x="273304" y="425704"/>
                    <a:pt x="348234" y="348869"/>
                    <a:pt x="348234" y="254635"/>
                  </a:cubicBezTo>
                  <a:cubicBezTo>
                    <a:pt x="348234" y="233807"/>
                    <a:pt x="344678" y="213995"/>
                    <a:pt x="338074" y="195580"/>
                  </a:cubicBezTo>
                  <a:lnTo>
                    <a:pt x="340487" y="193167"/>
                  </a:lnTo>
                  <a:cubicBezTo>
                    <a:pt x="350901" y="182753"/>
                    <a:pt x="350901" y="165735"/>
                    <a:pt x="340487" y="155194"/>
                  </a:cubicBezTo>
                  <a:lnTo>
                    <a:pt x="316484" y="131191"/>
                  </a:lnTo>
                  <a:lnTo>
                    <a:pt x="331089" y="116586"/>
                  </a:lnTo>
                  <a:cubicBezTo>
                    <a:pt x="336296" y="111379"/>
                    <a:pt x="336296" y="102870"/>
                    <a:pt x="331089" y="97663"/>
                  </a:cubicBezTo>
                  <a:cubicBezTo>
                    <a:pt x="328549" y="95123"/>
                    <a:pt x="325120" y="93726"/>
                    <a:pt x="321564" y="93726"/>
                  </a:cubicBezTo>
                  <a:cubicBezTo>
                    <a:pt x="318008" y="93726"/>
                    <a:pt x="314706" y="94996"/>
                    <a:pt x="312166" y="97663"/>
                  </a:cubicBezTo>
                  <a:lnTo>
                    <a:pt x="297561" y="112268"/>
                  </a:lnTo>
                  <a:lnTo>
                    <a:pt x="273558" y="88265"/>
                  </a:lnTo>
                  <a:cubicBezTo>
                    <a:pt x="268351" y="83058"/>
                    <a:pt x="261493" y="80391"/>
                    <a:pt x="254635" y="80391"/>
                  </a:cubicBezTo>
                  <a:cubicBezTo>
                    <a:pt x="247777" y="80391"/>
                    <a:pt x="240919" y="83058"/>
                    <a:pt x="235712" y="88265"/>
                  </a:cubicBezTo>
                  <a:lnTo>
                    <a:pt x="233299" y="90678"/>
                  </a:lnTo>
                  <a:cubicBezTo>
                    <a:pt x="214884" y="83947"/>
                    <a:pt x="194945" y="80391"/>
                    <a:pt x="174244" y="80391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7103987"/>
            <a:ext cx="787347" cy="524898"/>
            <a:chOff x="0" y="0"/>
            <a:chExt cx="428625" cy="285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752" cy="285877"/>
            </a:xfrm>
            <a:custGeom>
              <a:avLst/>
              <a:gdLst/>
              <a:ahLst/>
              <a:cxnLst/>
              <a:rect l="l" t="t" r="r" b="b"/>
              <a:pathLst>
                <a:path w="428752" h="285877">
                  <a:moveTo>
                    <a:pt x="47625" y="23876"/>
                  </a:moveTo>
                  <a:cubicBezTo>
                    <a:pt x="34417" y="23876"/>
                    <a:pt x="23749" y="34544"/>
                    <a:pt x="23749" y="47752"/>
                  </a:cubicBezTo>
                  <a:lnTo>
                    <a:pt x="23749" y="238252"/>
                  </a:lnTo>
                  <a:cubicBezTo>
                    <a:pt x="23749" y="251460"/>
                    <a:pt x="34417" y="262128"/>
                    <a:pt x="47625" y="262128"/>
                  </a:cubicBezTo>
                  <a:lnTo>
                    <a:pt x="238125" y="262128"/>
                  </a:lnTo>
                  <a:cubicBezTo>
                    <a:pt x="251333" y="262128"/>
                    <a:pt x="262001" y="251460"/>
                    <a:pt x="262001" y="238252"/>
                  </a:cubicBezTo>
                  <a:lnTo>
                    <a:pt x="262001" y="47752"/>
                  </a:lnTo>
                  <a:cubicBezTo>
                    <a:pt x="262001" y="34544"/>
                    <a:pt x="251333" y="23876"/>
                    <a:pt x="238125" y="23876"/>
                  </a:cubicBezTo>
                  <a:lnTo>
                    <a:pt x="47625" y="23876"/>
                  </a:lnTo>
                  <a:close/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238125" y="0"/>
                  </a:lnTo>
                  <a:cubicBezTo>
                    <a:pt x="264414" y="0"/>
                    <a:pt x="285750" y="21336"/>
                    <a:pt x="285750" y="47625"/>
                  </a:cubicBezTo>
                  <a:lnTo>
                    <a:pt x="285750" y="82804"/>
                  </a:lnTo>
                  <a:lnTo>
                    <a:pt x="285750" y="203073"/>
                  </a:lnTo>
                  <a:lnTo>
                    <a:pt x="285750" y="238252"/>
                  </a:lnTo>
                  <a:cubicBezTo>
                    <a:pt x="285750" y="264541"/>
                    <a:pt x="264414" y="285877"/>
                    <a:pt x="238125" y="285877"/>
                  </a:cubicBezTo>
                  <a:lnTo>
                    <a:pt x="47625" y="285877"/>
                  </a:lnTo>
                  <a:cubicBezTo>
                    <a:pt x="21336" y="285750"/>
                    <a:pt x="0" y="264414"/>
                    <a:pt x="0" y="238125"/>
                  </a:cubicBezTo>
                  <a:lnTo>
                    <a:pt x="0" y="47625"/>
                  </a:lnTo>
                  <a:close/>
                  <a:moveTo>
                    <a:pt x="386461" y="258445"/>
                  </a:moveTo>
                  <a:lnTo>
                    <a:pt x="309499" y="216154"/>
                  </a:lnTo>
                  <a:lnTo>
                    <a:pt x="309499" y="188976"/>
                  </a:lnTo>
                  <a:lnTo>
                    <a:pt x="397891" y="237617"/>
                  </a:lnTo>
                  <a:cubicBezTo>
                    <a:pt x="398526" y="237998"/>
                    <a:pt x="399288" y="238252"/>
                    <a:pt x="400177" y="238252"/>
                  </a:cubicBezTo>
                  <a:cubicBezTo>
                    <a:pt x="402717" y="238252"/>
                    <a:pt x="404749" y="236220"/>
                    <a:pt x="404749" y="233680"/>
                  </a:cubicBezTo>
                  <a:lnTo>
                    <a:pt x="404749" y="52197"/>
                  </a:lnTo>
                  <a:cubicBezTo>
                    <a:pt x="404749" y="49657"/>
                    <a:pt x="402717" y="47625"/>
                    <a:pt x="400177" y="47625"/>
                  </a:cubicBezTo>
                  <a:cubicBezTo>
                    <a:pt x="399415" y="47625"/>
                    <a:pt x="398653" y="47879"/>
                    <a:pt x="397891" y="48260"/>
                  </a:cubicBezTo>
                  <a:lnTo>
                    <a:pt x="309626" y="96774"/>
                  </a:lnTo>
                  <a:lnTo>
                    <a:pt x="309626" y="69596"/>
                  </a:lnTo>
                  <a:lnTo>
                    <a:pt x="386588" y="27305"/>
                  </a:lnTo>
                  <a:cubicBezTo>
                    <a:pt x="390779" y="25019"/>
                    <a:pt x="395478" y="23876"/>
                    <a:pt x="400304" y="23876"/>
                  </a:cubicBezTo>
                  <a:cubicBezTo>
                    <a:pt x="416052" y="23876"/>
                    <a:pt x="428752" y="36576"/>
                    <a:pt x="428752" y="52324"/>
                  </a:cubicBezTo>
                  <a:lnTo>
                    <a:pt x="428752" y="233553"/>
                  </a:lnTo>
                  <a:cubicBezTo>
                    <a:pt x="428752" y="249301"/>
                    <a:pt x="416052" y="262001"/>
                    <a:pt x="400304" y="262001"/>
                  </a:cubicBezTo>
                  <a:cubicBezTo>
                    <a:pt x="395478" y="262001"/>
                    <a:pt x="390779" y="260858"/>
                    <a:pt x="386588" y="258445"/>
                  </a:cubicBezTo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17" y="4934409"/>
            <a:ext cx="787259" cy="629930"/>
            <a:chOff x="0" y="0"/>
            <a:chExt cx="428587" cy="342925"/>
          </a:xfrm>
        </p:grpSpPr>
        <p:sp>
          <p:nvSpPr>
            <p:cNvPr id="8" name="Freeform 8"/>
            <p:cNvSpPr/>
            <p:nvPr/>
          </p:nvSpPr>
          <p:spPr>
            <a:xfrm>
              <a:off x="-1397" y="0"/>
              <a:ext cx="431165" cy="343027"/>
            </a:xfrm>
            <a:custGeom>
              <a:avLst/>
              <a:gdLst/>
              <a:ahLst/>
              <a:cxnLst/>
              <a:rect l="l" t="t" r="r" b="b"/>
              <a:pathLst>
                <a:path w="431165" h="343027">
                  <a:moveTo>
                    <a:pt x="296037" y="21463"/>
                  </a:moveTo>
                  <a:cubicBezTo>
                    <a:pt x="298196" y="21463"/>
                    <a:pt x="300228" y="21844"/>
                    <a:pt x="302133" y="22733"/>
                  </a:cubicBezTo>
                  <a:cubicBezTo>
                    <a:pt x="304038" y="23622"/>
                    <a:pt x="305816" y="24765"/>
                    <a:pt x="307340" y="26162"/>
                  </a:cubicBezTo>
                  <a:cubicBezTo>
                    <a:pt x="308864" y="27559"/>
                    <a:pt x="310007" y="29464"/>
                    <a:pt x="310769" y="31369"/>
                  </a:cubicBezTo>
                  <a:cubicBezTo>
                    <a:pt x="311531" y="33274"/>
                    <a:pt x="312039" y="35433"/>
                    <a:pt x="312039" y="37465"/>
                  </a:cubicBezTo>
                  <a:cubicBezTo>
                    <a:pt x="312039" y="39497"/>
                    <a:pt x="311658" y="41656"/>
                    <a:pt x="310769" y="43561"/>
                  </a:cubicBezTo>
                  <a:cubicBezTo>
                    <a:pt x="309880" y="45466"/>
                    <a:pt x="308737" y="47244"/>
                    <a:pt x="307340" y="48768"/>
                  </a:cubicBezTo>
                  <a:cubicBezTo>
                    <a:pt x="305943" y="50292"/>
                    <a:pt x="304038" y="51435"/>
                    <a:pt x="302133" y="52197"/>
                  </a:cubicBezTo>
                  <a:cubicBezTo>
                    <a:pt x="300228" y="52959"/>
                    <a:pt x="298069" y="53467"/>
                    <a:pt x="296037" y="53467"/>
                  </a:cubicBezTo>
                  <a:cubicBezTo>
                    <a:pt x="294005" y="53467"/>
                    <a:pt x="291846" y="53086"/>
                    <a:pt x="289941" y="52197"/>
                  </a:cubicBezTo>
                  <a:cubicBezTo>
                    <a:pt x="288036" y="51308"/>
                    <a:pt x="286258" y="50165"/>
                    <a:pt x="284734" y="48768"/>
                  </a:cubicBezTo>
                  <a:cubicBezTo>
                    <a:pt x="283210" y="47371"/>
                    <a:pt x="282067" y="45466"/>
                    <a:pt x="281305" y="43561"/>
                  </a:cubicBezTo>
                  <a:cubicBezTo>
                    <a:pt x="280543" y="41656"/>
                    <a:pt x="280035" y="39497"/>
                    <a:pt x="280035" y="37465"/>
                  </a:cubicBezTo>
                  <a:cubicBezTo>
                    <a:pt x="280035" y="35433"/>
                    <a:pt x="280416" y="33274"/>
                    <a:pt x="281305" y="31369"/>
                  </a:cubicBezTo>
                  <a:cubicBezTo>
                    <a:pt x="282194" y="29464"/>
                    <a:pt x="283337" y="27686"/>
                    <a:pt x="284734" y="26162"/>
                  </a:cubicBezTo>
                  <a:cubicBezTo>
                    <a:pt x="286131" y="24638"/>
                    <a:pt x="288036" y="23495"/>
                    <a:pt x="289941" y="22733"/>
                  </a:cubicBezTo>
                  <a:cubicBezTo>
                    <a:pt x="291846" y="21971"/>
                    <a:pt x="294005" y="21463"/>
                    <a:pt x="296037" y="21463"/>
                  </a:cubicBezTo>
                  <a:close/>
                  <a:moveTo>
                    <a:pt x="296037" y="0"/>
                  </a:moveTo>
                  <a:cubicBezTo>
                    <a:pt x="291084" y="0"/>
                    <a:pt x="286258" y="889"/>
                    <a:pt x="281686" y="2794"/>
                  </a:cubicBezTo>
                  <a:cubicBezTo>
                    <a:pt x="277114" y="4699"/>
                    <a:pt x="273050" y="7366"/>
                    <a:pt x="269494" y="10922"/>
                  </a:cubicBezTo>
                  <a:cubicBezTo>
                    <a:pt x="265938" y="14478"/>
                    <a:pt x="263271" y="18542"/>
                    <a:pt x="261366" y="23114"/>
                  </a:cubicBezTo>
                  <a:cubicBezTo>
                    <a:pt x="259461" y="27686"/>
                    <a:pt x="258572" y="32512"/>
                    <a:pt x="258572" y="37465"/>
                  </a:cubicBezTo>
                  <a:cubicBezTo>
                    <a:pt x="258572" y="42418"/>
                    <a:pt x="259588" y="47244"/>
                    <a:pt x="261366" y="51816"/>
                  </a:cubicBezTo>
                  <a:cubicBezTo>
                    <a:pt x="263144" y="56388"/>
                    <a:pt x="265938" y="60452"/>
                    <a:pt x="269494" y="64008"/>
                  </a:cubicBezTo>
                  <a:cubicBezTo>
                    <a:pt x="273050" y="67564"/>
                    <a:pt x="277114" y="70231"/>
                    <a:pt x="281686" y="72136"/>
                  </a:cubicBezTo>
                  <a:cubicBezTo>
                    <a:pt x="286258" y="74041"/>
                    <a:pt x="291084" y="75057"/>
                    <a:pt x="296037" y="75057"/>
                  </a:cubicBezTo>
                  <a:cubicBezTo>
                    <a:pt x="300990" y="75057"/>
                    <a:pt x="305816" y="74168"/>
                    <a:pt x="310388" y="72136"/>
                  </a:cubicBezTo>
                  <a:cubicBezTo>
                    <a:pt x="314960" y="70104"/>
                    <a:pt x="319024" y="67564"/>
                    <a:pt x="322580" y="64008"/>
                  </a:cubicBezTo>
                  <a:cubicBezTo>
                    <a:pt x="326136" y="60452"/>
                    <a:pt x="328803" y="56388"/>
                    <a:pt x="330708" y="51816"/>
                  </a:cubicBezTo>
                  <a:cubicBezTo>
                    <a:pt x="332613" y="47244"/>
                    <a:pt x="333502" y="42418"/>
                    <a:pt x="333502" y="37465"/>
                  </a:cubicBezTo>
                  <a:cubicBezTo>
                    <a:pt x="333502" y="32512"/>
                    <a:pt x="332486" y="27686"/>
                    <a:pt x="330708" y="23114"/>
                  </a:cubicBezTo>
                  <a:cubicBezTo>
                    <a:pt x="328930" y="18542"/>
                    <a:pt x="326136" y="14478"/>
                    <a:pt x="322580" y="10922"/>
                  </a:cubicBezTo>
                  <a:cubicBezTo>
                    <a:pt x="319024" y="7366"/>
                    <a:pt x="314960" y="4699"/>
                    <a:pt x="310388" y="2794"/>
                  </a:cubicBezTo>
                  <a:cubicBezTo>
                    <a:pt x="305816" y="889"/>
                    <a:pt x="300990" y="0"/>
                    <a:pt x="296037" y="0"/>
                  </a:cubicBezTo>
                  <a:close/>
                  <a:moveTo>
                    <a:pt x="172847" y="128524"/>
                  </a:moveTo>
                  <a:lnTo>
                    <a:pt x="172847" y="171450"/>
                  </a:lnTo>
                  <a:lnTo>
                    <a:pt x="129921" y="171450"/>
                  </a:lnTo>
                  <a:lnTo>
                    <a:pt x="129921" y="128524"/>
                  </a:lnTo>
                  <a:close/>
                  <a:moveTo>
                    <a:pt x="124587" y="107188"/>
                  </a:moveTo>
                  <a:cubicBezTo>
                    <a:pt x="115697" y="107188"/>
                    <a:pt x="108585" y="114300"/>
                    <a:pt x="108585" y="123190"/>
                  </a:cubicBezTo>
                  <a:lnTo>
                    <a:pt x="108585" y="176784"/>
                  </a:lnTo>
                  <a:cubicBezTo>
                    <a:pt x="108585" y="185674"/>
                    <a:pt x="115697" y="192913"/>
                    <a:pt x="124714" y="192913"/>
                  </a:cubicBezTo>
                  <a:lnTo>
                    <a:pt x="178308" y="192913"/>
                  </a:lnTo>
                  <a:cubicBezTo>
                    <a:pt x="187198" y="192913"/>
                    <a:pt x="194437" y="185801"/>
                    <a:pt x="194437" y="176784"/>
                  </a:cubicBezTo>
                  <a:lnTo>
                    <a:pt x="194437" y="123190"/>
                  </a:lnTo>
                  <a:cubicBezTo>
                    <a:pt x="194437" y="114300"/>
                    <a:pt x="187325" y="107061"/>
                    <a:pt x="178308" y="107061"/>
                  </a:cubicBezTo>
                  <a:close/>
                  <a:moveTo>
                    <a:pt x="319024" y="107315"/>
                  </a:moveTo>
                  <a:cubicBezTo>
                    <a:pt x="320675" y="107315"/>
                    <a:pt x="322326" y="107442"/>
                    <a:pt x="324104" y="107569"/>
                  </a:cubicBezTo>
                  <a:lnTo>
                    <a:pt x="345948" y="177546"/>
                  </a:lnTo>
                  <a:lnTo>
                    <a:pt x="345821" y="177419"/>
                  </a:lnTo>
                  <a:cubicBezTo>
                    <a:pt x="347091" y="181483"/>
                    <a:pt x="345821" y="185928"/>
                    <a:pt x="342646" y="188722"/>
                  </a:cubicBezTo>
                  <a:lnTo>
                    <a:pt x="321945" y="206629"/>
                  </a:lnTo>
                  <a:lnTo>
                    <a:pt x="291846" y="119507"/>
                  </a:lnTo>
                  <a:cubicBezTo>
                    <a:pt x="298577" y="111760"/>
                    <a:pt x="308356" y="107188"/>
                    <a:pt x="319024" y="107188"/>
                  </a:cubicBezTo>
                  <a:close/>
                  <a:moveTo>
                    <a:pt x="162179" y="0"/>
                  </a:moveTo>
                  <a:cubicBezTo>
                    <a:pt x="159639" y="0"/>
                    <a:pt x="157226" y="889"/>
                    <a:pt x="155194" y="2540"/>
                  </a:cubicBezTo>
                  <a:lnTo>
                    <a:pt x="5080" y="131191"/>
                  </a:lnTo>
                  <a:cubicBezTo>
                    <a:pt x="635" y="135001"/>
                    <a:pt x="0" y="141859"/>
                    <a:pt x="3937" y="146304"/>
                  </a:cubicBezTo>
                  <a:cubicBezTo>
                    <a:pt x="6096" y="148717"/>
                    <a:pt x="9017" y="149987"/>
                    <a:pt x="12065" y="149987"/>
                  </a:cubicBezTo>
                  <a:cubicBezTo>
                    <a:pt x="14478" y="149987"/>
                    <a:pt x="17018" y="149098"/>
                    <a:pt x="19050" y="147447"/>
                  </a:cubicBezTo>
                  <a:lnTo>
                    <a:pt x="44196" y="125857"/>
                  </a:lnTo>
                  <a:lnTo>
                    <a:pt x="44196" y="235712"/>
                  </a:lnTo>
                  <a:cubicBezTo>
                    <a:pt x="44196" y="259334"/>
                    <a:pt x="63373" y="278638"/>
                    <a:pt x="87122" y="278638"/>
                  </a:cubicBezTo>
                  <a:lnTo>
                    <a:pt x="234823" y="278638"/>
                  </a:lnTo>
                  <a:lnTo>
                    <a:pt x="240919" y="257175"/>
                  </a:lnTo>
                  <a:lnTo>
                    <a:pt x="87122" y="257175"/>
                  </a:lnTo>
                  <a:cubicBezTo>
                    <a:pt x="75311" y="257175"/>
                    <a:pt x="65659" y="247650"/>
                    <a:pt x="65659" y="235712"/>
                  </a:cubicBezTo>
                  <a:lnTo>
                    <a:pt x="65659" y="107442"/>
                  </a:lnTo>
                  <a:lnTo>
                    <a:pt x="162052" y="24765"/>
                  </a:lnTo>
                  <a:lnTo>
                    <a:pt x="247777" y="98298"/>
                  </a:lnTo>
                  <a:cubicBezTo>
                    <a:pt x="251714" y="92202"/>
                    <a:pt x="256159" y="86614"/>
                    <a:pt x="261493" y="81788"/>
                  </a:cubicBezTo>
                  <a:lnTo>
                    <a:pt x="169037" y="2667"/>
                  </a:lnTo>
                  <a:cubicBezTo>
                    <a:pt x="167005" y="1016"/>
                    <a:pt x="164592" y="127"/>
                    <a:pt x="162052" y="127"/>
                  </a:cubicBezTo>
                  <a:close/>
                  <a:moveTo>
                    <a:pt x="319024" y="85852"/>
                  </a:moveTo>
                  <a:cubicBezTo>
                    <a:pt x="294259" y="85852"/>
                    <a:pt x="272288" y="101600"/>
                    <a:pt x="264541" y="125222"/>
                  </a:cubicBezTo>
                  <a:lnTo>
                    <a:pt x="253111" y="159639"/>
                  </a:lnTo>
                  <a:cubicBezTo>
                    <a:pt x="250825" y="166370"/>
                    <a:pt x="246380" y="172212"/>
                    <a:pt x="240411" y="176276"/>
                  </a:cubicBezTo>
                  <a:lnTo>
                    <a:pt x="220472" y="189484"/>
                  </a:lnTo>
                  <a:cubicBezTo>
                    <a:pt x="215519" y="192786"/>
                    <a:pt x="214249" y="199390"/>
                    <a:pt x="217551" y="204343"/>
                  </a:cubicBezTo>
                  <a:cubicBezTo>
                    <a:pt x="219583" y="207391"/>
                    <a:pt x="223012" y="209042"/>
                    <a:pt x="226441" y="209042"/>
                  </a:cubicBezTo>
                  <a:cubicBezTo>
                    <a:pt x="228473" y="209042"/>
                    <a:pt x="230632" y="208407"/>
                    <a:pt x="232410" y="207264"/>
                  </a:cubicBezTo>
                  <a:lnTo>
                    <a:pt x="252349" y="194056"/>
                  </a:lnTo>
                  <a:cubicBezTo>
                    <a:pt x="262255" y="187452"/>
                    <a:pt x="269748" y="177673"/>
                    <a:pt x="273431" y="166370"/>
                  </a:cubicBezTo>
                  <a:lnTo>
                    <a:pt x="279273" y="148717"/>
                  </a:lnTo>
                  <a:lnTo>
                    <a:pt x="304546" y="221742"/>
                  </a:lnTo>
                  <a:lnTo>
                    <a:pt x="275336" y="247015"/>
                  </a:lnTo>
                  <a:cubicBezTo>
                    <a:pt x="272161" y="249809"/>
                    <a:pt x="269875" y="253238"/>
                    <a:pt x="268732" y="257302"/>
                  </a:cubicBezTo>
                  <a:lnTo>
                    <a:pt x="248158" y="329184"/>
                  </a:lnTo>
                  <a:cubicBezTo>
                    <a:pt x="246507" y="334899"/>
                    <a:pt x="249809" y="340868"/>
                    <a:pt x="255524" y="342392"/>
                  </a:cubicBezTo>
                  <a:cubicBezTo>
                    <a:pt x="256540" y="342646"/>
                    <a:pt x="257429" y="342773"/>
                    <a:pt x="258445" y="342773"/>
                  </a:cubicBezTo>
                  <a:cubicBezTo>
                    <a:pt x="263144" y="342773"/>
                    <a:pt x="267462" y="339725"/>
                    <a:pt x="268732" y="335026"/>
                  </a:cubicBezTo>
                  <a:lnTo>
                    <a:pt x="289306" y="263144"/>
                  </a:lnTo>
                  <a:lnTo>
                    <a:pt x="356743" y="204724"/>
                  </a:lnTo>
                  <a:cubicBezTo>
                    <a:pt x="366395" y="196342"/>
                    <a:pt x="370205" y="183007"/>
                    <a:pt x="366395" y="170815"/>
                  </a:cubicBezTo>
                  <a:lnTo>
                    <a:pt x="348615" y="113919"/>
                  </a:lnTo>
                  <a:cubicBezTo>
                    <a:pt x="349504" y="114300"/>
                    <a:pt x="350393" y="114808"/>
                    <a:pt x="351282" y="115316"/>
                  </a:cubicBezTo>
                  <a:lnTo>
                    <a:pt x="351282" y="115316"/>
                  </a:lnTo>
                  <a:lnTo>
                    <a:pt x="359791" y="119888"/>
                  </a:lnTo>
                  <a:cubicBezTo>
                    <a:pt x="378206" y="129921"/>
                    <a:pt x="391541" y="147193"/>
                    <a:pt x="396621" y="167640"/>
                  </a:cubicBezTo>
                  <a:lnTo>
                    <a:pt x="398272" y="174117"/>
                  </a:lnTo>
                  <a:cubicBezTo>
                    <a:pt x="399415" y="178943"/>
                    <a:pt x="403860" y="182245"/>
                    <a:pt x="408559" y="182245"/>
                  </a:cubicBezTo>
                  <a:cubicBezTo>
                    <a:pt x="409448" y="182245"/>
                    <a:pt x="410337" y="182118"/>
                    <a:pt x="411226" y="181864"/>
                  </a:cubicBezTo>
                  <a:cubicBezTo>
                    <a:pt x="416941" y="180340"/>
                    <a:pt x="420497" y="174625"/>
                    <a:pt x="418973" y="168910"/>
                  </a:cubicBezTo>
                  <a:lnTo>
                    <a:pt x="417322" y="162560"/>
                  </a:lnTo>
                  <a:cubicBezTo>
                    <a:pt x="410718" y="136398"/>
                    <a:pt x="393573" y="114173"/>
                    <a:pt x="369951" y="101346"/>
                  </a:cubicBezTo>
                  <a:lnTo>
                    <a:pt x="361442" y="96647"/>
                  </a:lnTo>
                  <a:cubicBezTo>
                    <a:pt x="348488" y="89535"/>
                    <a:pt x="333883" y="85852"/>
                    <a:pt x="319024" y="85852"/>
                  </a:cubicBezTo>
                  <a:close/>
                  <a:moveTo>
                    <a:pt x="354965" y="235839"/>
                  </a:moveTo>
                  <a:cubicBezTo>
                    <a:pt x="353314" y="235839"/>
                    <a:pt x="351790" y="236220"/>
                    <a:pt x="350266" y="236982"/>
                  </a:cubicBezTo>
                  <a:lnTo>
                    <a:pt x="350266" y="236982"/>
                  </a:lnTo>
                  <a:cubicBezTo>
                    <a:pt x="344932" y="239649"/>
                    <a:pt x="342773" y="246126"/>
                    <a:pt x="345440" y="251333"/>
                  </a:cubicBezTo>
                  <a:lnTo>
                    <a:pt x="366014" y="292608"/>
                  </a:lnTo>
                  <a:cubicBezTo>
                    <a:pt x="367030" y="294640"/>
                    <a:pt x="368427" y="296545"/>
                    <a:pt x="370078" y="298196"/>
                  </a:cubicBezTo>
                  <a:lnTo>
                    <a:pt x="411734" y="339852"/>
                  </a:lnTo>
                  <a:cubicBezTo>
                    <a:pt x="413766" y="341884"/>
                    <a:pt x="416560" y="343027"/>
                    <a:pt x="419354" y="343027"/>
                  </a:cubicBezTo>
                  <a:cubicBezTo>
                    <a:pt x="422148" y="343027"/>
                    <a:pt x="424815" y="342011"/>
                    <a:pt x="426974" y="339852"/>
                  </a:cubicBezTo>
                  <a:cubicBezTo>
                    <a:pt x="431165" y="335661"/>
                    <a:pt x="431165" y="328930"/>
                    <a:pt x="426974" y="324739"/>
                  </a:cubicBezTo>
                  <a:lnTo>
                    <a:pt x="385318" y="283083"/>
                  </a:lnTo>
                  <a:lnTo>
                    <a:pt x="364744" y="241808"/>
                  </a:lnTo>
                  <a:cubicBezTo>
                    <a:pt x="362839" y="237998"/>
                    <a:pt x="359029" y="235839"/>
                    <a:pt x="355092" y="235839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670998" y="1240118"/>
            <a:ext cx="6310691" cy="3549764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2995145" y="5881613"/>
            <a:ext cx="3133363" cy="2888143"/>
          </a:xfrm>
          <a:custGeom>
            <a:avLst/>
            <a:gdLst/>
            <a:ahLst/>
            <a:cxnLst/>
            <a:rect l="l" t="t" r="r" b="b"/>
            <a:pathLst>
              <a:path w="3133363" h="2888143">
                <a:moveTo>
                  <a:pt x="0" y="0"/>
                </a:moveTo>
                <a:lnTo>
                  <a:pt x="3133363" y="0"/>
                </a:lnTo>
                <a:lnTo>
                  <a:pt x="3133363" y="2888143"/>
                </a:lnTo>
                <a:lnTo>
                  <a:pt x="0" y="2888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09515" y="5309750"/>
            <a:ext cx="3216829" cy="3827655"/>
          </a:xfrm>
          <a:custGeom>
            <a:avLst/>
            <a:gdLst/>
            <a:ahLst/>
            <a:cxnLst/>
            <a:rect l="l" t="t" r="r" b="b"/>
            <a:pathLst>
              <a:path w="3216829" h="3827655">
                <a:moveTo>
                  <a:pt x="0" y="0"/>
                </a:moveTo>
                <a:lnTo>
                  <a:pt x="3216829" y="0"/>
                </a:lnTo>
                <a:lnTo>
                  <a:pt x="3216829" y="3827656"/>
                </a:lnTo>
                <a:lnTo>
                  <a:pt x="0" y="3827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36" b="-8922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30985" y="5350130"/>
            <a:ext cx="5391016" cy="47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control ensures operator safety.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0985" y="3233042"/>
            <a:ext cx="6658941" cy="47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Detects and diffuses bombs and landmines.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28541" y="7498460"/>
            <a:ext cx="6219730" cy="47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24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streaming enhances disposal efficiency.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0985" y="6816857"/>
            <a:ext cx="2263801" cy="58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video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0985" y="2517778"/>
            <a:ext cx="2918261" cy="58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Bomb diffusion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0985" y="4634866"/>
            <a:ext cx="3564230" cy="58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operation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25976" y="1865378"/>
            <a:ext cx="1546753" cy="6944342"/>
          </a:xfrm>
          <a:custGeom>
            <a:avLst/>
            <a:gdLst/>
            <a:ahLst/>
            <a:cxnLst/>
            <a:rect l="l" t="t" r="r" b="b"/>
            <a:pathLst>
              <a:path w="1546753" h="6944342">
                <a:moveTo>
                  <a:pt x="0" y="0"/>
                </a:moveTo>
                <a:lnTo>
                  <a:pt x="1546753" y="0"/>
                </a:lnTo>
                <a:lnTo>
                  <a:pt x="1546753" y="6944343"/>
                </a:lnTo>
                <a:lnTo>
                  <a:pt x="0" y="6944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272" y="391493"/>
            <a:ext cx="6579604" cy="3503322"/>
          </a:xfrm>
          <a:custGeom>
            <a:avLst/>
            <a:gdLst/>
            <a:ahLst/>
            <a:cxnLst/>
            <a:rect l="l" t="t" r="r" b="b"/>
            <a:pathLst>
              <a:path w="6579604" h="3503322">
                <a:moveTo>
                  <a:pt x="0" y="0"/>
                </a:moveTo>
                <a:lnTo>
                  <a:pt x="6579604" y="0"/>
                </a:lnTo>
                <a:lnTo>
                  <a:pt x="6579604" y="3503321"/>
                </a:lnTo>
                <a:lnTo>
                  <a:pt x="0" y="350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272" y="4382327"/>
            <a:ext cx="6579604" cy="4537764"/>
          </a:xfrm>
          <a:custGeom>
            <a:avLst/>
            <a:gdLst/>
            <a:ahLst/>
            <a:cxnLst/>
            <a:rect l="l" t="t" r="r" b="b"/>
            <a:pathLst>
              <a:path w="6579604" h="4537764">
                <a:moveTo>
                  <a:pt x="0" y="0"/>
                </a:moveTo>
                <a:lnTo>
                  <a:pt x="6579604" y="0"/>
                </a:lnTo>
                <a:lnTo>
                  <a:pt x="6579604" y="4537764"/>
                </a:lnTo>
                <a:lnTo>
                  <a:pt x="0" y="453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836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763107"/>
            <a:ext cx="7452707" cy="92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0"/>
              </a:lnSpc>
            </a:pPr>
            <a:r>
              <a:rPr lang="en-US" sz="4878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Software &amp; User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36984" y="3794249"/>
            <a:ext cx="4352990" cy="15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Custom GUI</a:t>
            </a:r>
          </a:p>
          <a:p>
            <a:pPr algn="l">
              <a:lnSpc>
                <a:spcPts val="2902"/>
              </a:lnSpc>
            </a:pPr>
            <a:r>
              <a:rPr lang="en-US" sz="20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interface, real-time data to check the exact values of toxic gas and detect landmine.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36984" y="2094989"/>
            <a:ext cx="4826697" cy="118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Arduino IDE</a:t>
            </a:r>
          </a:p>
          <a:p>
            <a:pPr algn="l">
              <a:lnSpc>
                <a:spcPts val="2902"/>
              </a:lnSpc>
            </a:pPr>
            <a:r>
              <a:rPr lang="en-US" sz="20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the Arduino microcontroller and ESP32 module.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36984" y="7354884"/>
            <a:ext cx="5015117" cy="8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Remote Control</a:t>
            </a:r>
          </a:p>
          <a:p>
            <a:pPr algn="l">
              <a:lnSpc>
                <a:spcPts val="2902"/>
              </a:lnSpc>
            </a:pPr>
            <a:r>
              <a:rPr lang="en-US" sz="20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 from a safe distance (100m).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36984" y="5606176"/>
            <a:ext cx="3666739" cy="15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Mapping Software</a:t>
            </a:r>
          </a:p>
          <a:p>
            <a:pPr algn="l">
              <a:lnSpc>
                <a:spcPts val="2902"/>
              </a:lnSpc>
            </a:pPr>
            <a:r>
              <a:rPr lang="en-US" sz="207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data creates detailed maps and send the user the exact location of the explosives.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57509"/>
            <a:ext cx="16230600" cy="856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608" lvl="1" indent="-431304" algn="just">
              <a:lnSpc>
                <a:spcPts val="6392"/>
              </a:lnSpc>
              <a:buFont typeface="Arial"/>
              <a:buChar char="•"/>
            </a:pPr>
            <a:r>
              <a:rPr lang="en-US" sz="3995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All essential components for the bomb and landmine detector and diffuser system have been gathered.</a:t>
            </a:r>
          </a:p>
          <a:p>
            <a:pPr marL="862608" lvl="1" indent="-431304" algn="just">
              <a:lnSpc>
                <a:spcPts val="6392"/>
              </a:lnSpc>
              <a:buFont typeface="Arial"/>
              <a:buChar char="•"/>
            </a:pPr>
            <a:r>
              <a:rPr lang="en-US" sz="3995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The foundational code has been developed and compiles without issues in the IDE.</a:t>
            </a:r>
          </a:p>
          <a:p>
            <a:pPr marL="862608" lvl="1" indent="-431304" algn="just">
              <a:lnSpc>
                <a:spcPts val="6392"/>
              </a:lnSpc>
              <a:buFont typeface="Arial"/>
              <a:buChar char="•"/>
            </a:pPr>
            <a:r>
              <a:rPr lang="en-US" sz="3995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This marks a significant milestone in the project.</a:t>
            </a:r>
          </a:p>
          <a:p>
            <a:pPr marL="862608" lvl="1" indent="-431304" algn="just">
              <a:lnSpc>
                <a:spcPts val="6392"/>
              </a:lnSpc>
              <a:buFont typeface="Arial"/>
              <a:buChar char="•"/>
            </a:pPr>
            <a:r>
              <a:rPr lang="en-US" sz="3995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Next steps include integrating the components, uploading the code and running project.</a:t>
            </a:r>
          </a:p>
          <a:p>
            <a:pPr marL="862608" lvl="1" indent="-431304" algn="just">
              <a:lnSpc>
                <a:spcPts val="6392"/>
              </a:lnSpc>
              <a:buFont typeface="Arial"/>
              <a:buChar char="•"/>
            </a:pPr>
            <a:r>
              <a:rPr lang="en-US" sz="3995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The progress so far gives confidence in the project’s potential for enhancing safety and security.</a:t>
            </a:r>
          </a:p>
          <a:p>
            <a:pPr algn="just">
              <a:lnSpc>
                <a:spcPts val="5033"/>
              </a:lnSpc>
            </a:pPr>
            <a:endParaRPr lang="en-US" sz="3995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just">
              <a:lnSpc>
                <a:spcPts val="5033"/>
              </a:lnSpc>
              <a:spcBef>
                <a:spcPct val="0"/>
              </a:spcBef>
            </a:pPr>
            <a:endParaRPr lang="en-US" sz="3995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0513" y="458781"/>
            <a:ext cx="15626974" cy="133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00"/>
              </a:lnSpc>
            </a:pPr>
            <a:r>
              <a:rPr lang="en-US" sz="10000" b="1">
                <a:solidFill>
                  <a:srgbClr val="03794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0513" y="1870555"/>
            <a:ext cx="16492562" cy="694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The robot detects and diffuses bombs and landmines, reducing human risk.</a:t>
            </a:r>
          </a:p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Remote operation via RF ensures operator safety.</a:t>
            </a:r>
          </a:p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Metal detector, robotic gripper, and live video improve bomb disposal efficiency.</a:t>
            </a:r>
          </a:p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GPS enables accurate location tracking of explosive threats.</a:t>
            </a:r>
          </a:p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Toxic gas detection adds safety in hazardous environments.</a:t>
            </a:r>
          </a:p>
          <a:p>
            <a:pPr marL="852852" lvl="1" indent="-426426" algn="just">
              <a:lnSpc>
                <a:spcPts val="6912"/>
              </a:lnSpc>
              <a:buFont typeface="Arial"/>
              <a:buChar char="•"/>
            </a:pPr>
            <a:r>
              <a:rPr lang="en-US" sz="395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The robot has potential for use in surveillance and archaeology.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0513" y="479417"/>
            <a:ext cx="15626974" cy="120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 b="1">
                <a:solidFill>
                  <a:srgbClr val="BF087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8069" y="2244827"/>
            <a:ext cx="8631862" cy="5797345"/>
          </a:xfrm>
          <a:custGeom>
            <a:avLst/>
            <a:gdLst/>
            <a:ahLst/>
            <a:cxnLst/>
            <a:rect l="l" t="t" r="r" b="b"/>
            <a:pathLst>
              <a:path w="8631862" h="5797345">
                <a:moveTo>
                  <a:pt x="0" y="0"/>
                </a:moveTo>
                <a:lnTo>
                  <a:pt x="8631862" y="0"/>
                </a:lnTo>
                <a:lnTo>
                  <a:pt x="8631862" y="5797346"/>
                </a:lnTo>
                <a:lnTo>
                  <a:pt x="0" y="579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88625" y="4555467"/>
            <a:ext cx="14310645" cy="136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42"/>
              </a:lnSpc>
            </a:pPr>
            <a:r>
              <a:rPr lang="en-US" sz="1024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THANKYOU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0773" y="2612880"/>
            <a:ext cx="5366385" cy="3766531"/>
          </a:xfrm>
          <a:custGeom>
            <a:avLst/>
            <a:gdLst/>
            <a:ahLst/>
            <a:cxnLst/>
            <a:rect l="l" t="t" r="r" b="b"/>
            <a:pathLst>
              <a:path w="5366385" h="3766531">
                <a:moveTo>
                  <a:pt x="0" y="0"/>
                </a:moveTo>
                <a:lnTo>
                  <a:pt x="5366385" y="0"/>
                </a:lnTo>
                <a:lnTo>
                  <a:pt x="5366385" y="3766531"/>
                </a:lnTo>
                <a:lnTo>
                  <a:pt x="0" y="3766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143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341896" y="2612880"/>
            <a:ext cx="5410653" cy="3776185"/>
          </a:xfrm>
          <a:custGeom>
            <a:avLst/>
            <a:gdLst/>
            <a:ahLst/>
            <a:cxnLst/>
            <a:rect l="l" t="t" r="r" b="b"/>
            <a:pathLst>
              <a:path w="5410653" h="3776185">
                <a:moveTo>
                  <a:pt x="0" y="0"/>
                </a:moveTo>
                <a:lnTo>
                  <a:pt x="5410652" y="0"/>
                </a:lnTo>
                <a:lnTo>
                  <a:pt x="5410652" y="3776185"/>
                </a:lnTo>
                <a:lnTo>
                  <a:pt x="0" y="3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143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711654" y="585701"/>
            <a:ext cx="10864691" cy="6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0379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🏆 Best Project Award – Technovation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88436" y="7696891"/>
            <a:ext cx="13911128" cy="9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sz="27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participated in the Technovation 2025 competition conducted by our college and won the Best Project Award for our innovative solution.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7945" y="506297"/>
            <a:ext cx="9493326" cy="12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</a:pPr>
            <a:r>
              <a:rPr lang="en-US" sz="9259" b="1">
                <a:solidFill>
                  <a:srgbClr val="004AAD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ABSTRACT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6217" y="1817327"/>
            <a:ext cx="16535567" cy="8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280" lvl="1" indent="-333640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This project is an Arduino-based robot designed to detect and safely diffuse bombs and landmines.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280" lvl="1" indent="-333640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It uses sensors to detect explosives and a robotic gripper to handle and diffuse them from a safe distance.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280" lvl="1" indent="-333640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An ESP32 camera streams live video, and GPS tracks the exact location of any threats.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280" lvl="1" indent="-333640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Toxic gas sensors provide extra safety, and a belt drive system allows movement on rough terrain.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280" lvl="1" indent="-333640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Built for low cost and easy operation, this robot enhances safety for military and humanitarian work.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1612" y="387911"/>
            <a:ext cx="12551569" cy="216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9100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  <a:p>
            <a:pPr marL="0" lvl="0" indent="0" algn="r">
              <a:lnSpc>
                <a:spcPts val="7601"/>
              </a:lnSpc>
            </a:pPr>
            <a:endParaRPr lang="en-US" sz="9100" b="1">
              <a:solidFill>
                <a:srgbClr val="004AA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737898"/>
            <a:ext cx="16306614" cy="963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Focuses on developing an Arduino-based robotic system for bomb diffusion and landmine detection.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Integrates various sensors to locate explosives and detect toxic gases.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Arduino microcontroller manages real-time data processing and controls the robotic gripper.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Includes GPS for accurate location reporting of detected threats.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Live-streaming camera provides remote monitoring capabilities.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Equipped with a belt-drive system to navigate rough terrains effectively.</a:t>
            </a:r>
          </a:p>
          <a:p>
            <a:pPr algn="just">
              <a:lnSpc>
                <a:spcPts val="4326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67131" lvl="1" indent="-333566" algn="just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Aims to be cost-effective, easy to use, and adaptable to diverse environments.</a:t>
            </a:r>
          </a:p>
          <a:p>
            <a:pPr algn="just">
              <a:lnSpc>
                <a:spcPts val="4200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4200"/>
              </a:lnSpc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77"/>
              </a:lnSpc>
              <a:spcBef>
                <a:spcPct val="0"/>
              </a:spcBef>
            </a:pPr>
            <a:endParaRPr lang="en-US" sz="3090">
              <a:solidFill>
                <a:srgbClr val="29292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941994" y="1922276"/>
          <a:ext cx="15523511" cy="7117045"/>
        </p:xfrm>
        <a:graphic>
          <a:graphicData uri="http://schemas.openxmlformats.org/drawingml/2006/table">
            <a:tbl>
              <a:tblPr/>
              <a:tblGrid>
                <a:gridCol w="126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4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2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0614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Si No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Title of the Project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Year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Author(s)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Description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45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1       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2050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Development of an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2050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Autonomous Landmine Detection Robot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2050E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2018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A. Kumar, R. Singh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This study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presents a robot equipped with ground-penetrating radar and metal detectors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for landmine detection.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45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Arduino-Based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Landmine Detection System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2019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S. Johnson, L.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Baker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Describes the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implementation of an Arduino-controlled landmine detection system using metal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detectors.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570220" y="629740"/>
            <a:ext cx="8267060" cy="88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4"/>
              </a:lnSpc>
            </a:pPr>
            <a:r>
              <a:rPr lang="en-US" sz="6385" b="1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LITRETURE SURVEY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02505" y="400050"/>
          <a:ext cx="17596705" cy="9476386"/>
        </p:xfrm>
        <a:graphic>
          <a:graphicData uri="http://schemas.openxmlformats.org/drawingml/2006/table">
            <a:tbl>
              <a:tblPr/>
              <a:tblGrid>
                <a:gridCol w="10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9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6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8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3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Design and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Implementation of a Robotic Arm for Bomb Disposal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2020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M. Davis, T. Lee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Focuses on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designing a robotic arm controlled by an Arduino for the safe disarmament of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detected explosives.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97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4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Real-Time Data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Processing for Explosive Detection Using Arduino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2021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P. Wang, J. Smith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Explores the use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of Arduino for real-time data processing in explosive detection systems.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861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5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Multi-Sensor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Integration for Enhanced Bomb Detection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2022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K. Patel, D. Gupta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Discusses the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integration of various sensors, including metal detectors and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ground-penetrating radar, for improved detection accuracy.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8090" y="740646"/>
            <a:ext cx="873182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C407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62298"/>
            <a:ext cx="16898097" cy="751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499" lvl="1" indent="-486249" algn="l">
              <a:lnSpc>
                <a:spcPts val="7792"/>
              </a:lnSpc>
              <a:buFont typeface="Arial"/>
              <a:buChar char="•"/>
            </a:pPr>
            <a:r>
              <a:rPr lang="en-US" sz="45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 GPS for precise location tracking.</a:t>
            </a:r>
          </a:p>
          <a:p>
            <a:pPr marL="972499" lvl="1" indent="-486249" algn="l">
              <a:lnSpc>
                <a:spcPts val="7792"/>
              </a:lnSpc>
              <a:buFont typeface="Arial"/>
              <a:buChar char="•"/>
            </a:pPr>
            <a:r>
              <a:rPr lang="en-US" sz="45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Lacks toxic gas detection for environmental safety.</a:t>
            </a:r>
          </a:p>
          <a:p>
            <a:pPr marL="972499" lvl="1" indent="-486249" algn="l">
              <a:lnSpc>
                <a:spcPts val="7792"/>
              </a:lnSpc>
              <a:buFont typeface="Arial"/>
              <a:buChar char="•"/>
            </a:pPr>
            <a:r>
              <a:rPr lang="en-US" sz="45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Unique combination of landmine and bomb detection with few existing references.</a:t>
            </a:r>
          </a:p>
          <a:p>
            <a:pPr marL="972499" lvl="1" indent="-486249" algn="l">
              <a:lnSpc>
                <a:spcPts val="7792"/>
              </a:lnSpc>
              <a:buFont typeface="Arial"/>
              <a:buChar char="•"/>
            </a:pPr>
            <a:r>
              <a:rPr lang="en-US" sz="45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Limited range due to basic communication system.</a:t>
            </a:r>
          </a:p>
          <a:p>
            <a:pPr marL="972499" lvl="1" indent="-486249" algn="l">
              <a:lnSpc>
                <a:spcPts val="7792"/>
              </a:lnSpc>
              <a:buFont typeface="Arial"/>
              <a:buChar char="•"/>
            </a:pPr>
            <a:r>
              <a:rPr lang="en-US" sz="45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Requires manual control, lacking full autonomy.</a:t>
            </a:r>
          </a:p>
          <a:p>
            <a:pPr algn="l">
              <a:lnSpc>
                <a:spcPts val="6446"/>
              </a:lnSpc>
            </a:pPr>
            <a:endParaRPr lang="en-US" sz="4504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6446"/>
              </a:lnSpc>
            </a:pPr>
            <a:endParaRPr lang="en-US" sz="4504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266700"/>
            <a:ext cx="10419085" cy="1368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0379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&amp; OBJECTIVE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101655"/>
            <a:ext cx="18418916" cy="692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7969" lvl="1" indent="-473984" algn="l">
              <a:lnSpc>
                <a:spcPts val="6147"/>
              </a:lnSpc>
              <a:buFont typeface="Arial"/>
              <a:buChar char="•"/>
            </a:pPr>
            <a:r>
              <a:rPr lang="en-US" sz="43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a robot to safely detect, locate, and diffuse bombs and landmines to reduce human risk</a:t>
            </a:r>
          </a:p>
          <a:p>
            <a:pPr marL="947969" lvl="1" indent="-473984" algn="l">
              <a:lnSpc>
                <a:spcPts val="6147"/>
              </a:lnSpc>
              <a:buFont typeface="Arial"/>
              <a:buChar char="•"/>
            </a:pPr>
            <a:r>
              <a:rPr lang="en-US" sz="43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Equip the robot with a metal detector for accurate explosive detection</a:t>
            </a:r>
          </a:p>
          <a:p>
            <a:pPr marL="947969" lvl="1" indent="-473984" algn="l">
              <a:lnSpc>
                <a:spcPts val="6147"/>
              </a:lnSpc>
              <a:buFont typeface="Arial"/>
              <a:buChar char="•"/>
            </a:pPr>
            <a:r>
              <a:rPr lang="en-US" sz="43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remote handling with a robotic gripper for safe diffusion</a:t>
            </a:r>
          </a:p>
          <a:p>
            <a:pPr marL="947969" lvl="1" indent="-473984" algn="l">
              <a:lnSpc>
                <a:spcPts val="6147"/>
              </a:lnSpc>
              <a:buFont typeface="Arial"/>
              <a:buChar char="•"/>
            </a:pPr>
            <a:r>
              <a:rPr lang="en-US" sz="43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live video streaming and GPS tracking for real-time visuals and location</a:t>
            </a:r>
          </a:p>
          <a:p>
            <a:pPr marL="947969" lvl="1" indent="-473984" algn="l">
              <a:lnSpc>
                <a:spcPts val="6147"/>
              </a:lnSpc>
              <a:buFont typeface="Arial"/>
              <a:buChar char="•"/>
            </a:pPr>
            <a:r>
              <a:rPr lang="en-US" sz="43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 the robot for versatile use, including surveillance and archaeological exploration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5010" y="159703"/>
            <a:ext cx="984059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379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7798" y="1951636"/>
            <a:ext cx="17132820" cy="773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Assemble the robot with a metal detector, gripper, ESP32 camera, and other essential components.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Program the robot for remote control, integrating RF communication for safe operation at a distance.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Calibrate the metal detector to accurately locate bombs and landmines in various terrains.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 up the live video stream with the ESP32 camera to provide real-time visuals to the operator.</a:t>
            </a: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 the robot's movement, detection, and diffusion capabilities in controlled environments to ensure safe and effective performance.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1072</Words>
  <Application>Microsoft Office PowerPoint</Application>
  <PresentationFormat>Custom</PresentationFormat>
  <Paragraphs>216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Times New Roman</vt:lpstr>
      <vt:lpstr>Poppins Medium Bold</vt:lpstr>
      <vt:lpstr>Poppins Medium</vt:lpstr>
      <vt:lpstr>Open Sauce Bold</vt:lpstr>
      <vt:lpstr>Poppins Bold</vt:lpstr>
      <vt:lpstr>Arial</vt:lpstr>
      <vt:lpstr>Times New Roman Semi-Bold</vt:lpstr>
      <vt:lpstr>Canva Sans Bold</vt:lpstr>
      <vt:lpstr>DM Sans Bold</vt:lpstr>
      <vt:lpstr>Open Sauce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Ardumine</dc:title>
  <dc:creator>GOPI</dc:creator>
  <cp:lastModifiedBy>Gopi Gops</cp:lastModifiedBy>
  <cp:revision>4</cp:revision>
  <dcterms:created xsi:type="dcterms:W3CDTF">2006-08-16T00:00:00Z</dcterms:created>
  <dcterms:modified xsi:type="dcterms:W3CDTF">2025-06-23T17:38:16Z</dcterms:modified>
  <dc:identifier>DAGPDgfDQ70</dc:identifier>
</cp:coreProperties>
</file>